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embeddedFontLst>
    <p:embeddedFont>
      <p:font typeface="Raleway"/>
      <p:regular r:id="rId19"/>
      <p:bold r:id="rId20"/>
      <p:italic r:id="rId21"/>
      <p:boldItalic r:id="rId22"/>
    </p:embeddedFont>
    <p:embeddedFont>
      <p:font typeface="Lato"/>
      <p:regular r:id="rId23"/>
      <p:bold r:id="rId24"/>
      <p:italic r:id="rId25"/>
      <p:boldItalic r:id="rId26"/>
    </p:embeddedFont>
    <p:embeddedFont>
      <p:font typeface="Source Code Pro"/>
      <p:regular r:id="rId27"/>
      <p:bold r:id="rId28"/>
      <p:italic r:id="rId29"/>
      <p:boldItalic r:id="rId30"/>
    </p:embeddedFont>
    <p:embeddedFont>
      <p:font typeface="Source Sans Pro"/>
      <p:regular r:id="rId31"/>
      <p:bold r:id="rId32"/>
      <p:italic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aleway-bold.fntdata"/><Relationship Id="rId22" Type="http://schemas.openxmlformats.org/officeDocument/2006/relationships/font" Target="fonts/Raleway-boldItalic.fntdata"/><Relationship Id="rId21" Type="http://schemas.openxmlformats.org/officeDocument/2006/relationships/font" Target="fonts/Raleway-italic.fntdata"/><Relationship Id="rId24" Type="http://schemas.openxmlformats.org/officeDocument/2006/relationships/font" Target="fonts/Lato-bold.fntdata"/><Relationship Id="rId23" Type="http://schemas.openxmlformats.org/officeDocument/2006/relationships/font" Target="fonts/Lato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Lato-boldItalic.fntdata"/><Relationship Id="rId25" Type="http://schemas.openxmlformats.org/officeDocument/2006/relationships/font" Target="fonts/Lato-italic.fntdata"/><Relationship Id="rId28" Type="http://schemas.openxmlformats.org/officeDocument/2006/relationships/font" Target="fonts/SourceCodePro-bold.fntdata"/><Relationship Id="rId27" Type="http://schemas.openxmlformats.org/officeDocument/2006/relationships/font" Target="fonts/SourceCodePro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SourceCodePro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SourceSansPro-regular.fntdata"/><Relationship Id="rId30" Type="http://schemas.openxmlformats.org/officeDocument/2006/relationships/font" Target="fonts/SourceCodePro-boldItalic.fntdata"/><Relationship Id="rId11" Type="http://schemas.openxmlformats.org/officeDocument/2006/relationships/slide" Target="slides/slide6.xml"/><Relationship Id="rId33" Type="http://schemas.openxmlformats.org/officeDocument/2006/relationships/font" Target="fonts/SourceSansPro-italic.fntdata"/><Relationship Id="rId10" Type="http://schemas.openxmlformats.org/officeDocument/2006/relationships/slide" Target="slides/slide5.xml"/><Relationship Id="rId32" Type="http://schemas.openxmlformats.org/officeDocument/2006/relationships/font" Target="fonts/SourceSansPro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34" Type="http://schemas.openxmlformats.org/officeDocument/2006/relationships/font" Target="fonts/SourceSansPro-bold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Raleway-regular.fntdata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3abb01dab0_0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13abb01dab0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3abb01dab0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13abb01dab0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3abb01dab0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13abb01dab0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3be14fde0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13be14fde0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3abb01dab0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3abb01dab0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3abb01dab0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13abb01dab0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3abb01dab0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13abb01dab0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f452e31f8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f452e31f8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f452e31f86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f452e31f86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f452e31f86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f452e31f86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3abb01dab0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3abb01dab0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3abb01dab0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13abb01dab0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11"/>
          <p:cNvSpPr txBox="1"/>
          <p:nvPr>
            <p:ph hasCustomPrompt="1" type="title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/>
          <p:nvPr>
            <p:ph idx="1" type="body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3"/>
          <p:cNvSpPr txBox="1"/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2" name="Google Shape;32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9" name="Google Shape;39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0" name="Google Shape;40;p9"/>
          <p:cNvSpPr txBox="1"/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1" name="Google Shape;41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2" name="Google Shape;42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3" name="Google Shape;43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/>
        </p:txBody>
      </p:sp>
      <p:sp>
        <p:nvSpPr>
          <p:cNvPr id="46" name="Google Shape;46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l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●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jim@4volts.com" TargetMode="External"/><Relationship Id="rId4" Type="http://schemas.openxmlformats.org/officeDocument/2006/relationships/hyperlink" Target="mailto:drmarkglickman@yahoo.com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://www.youtube.com/watch?v=EnActIZyD6k" TargetMode="External"/><Relationship Id="rId4" Type="http://schemas.openxmlformats.org/officeDocument/2006/relationships/image" Target="../media/image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instructables.com/member/recycledcircuits" TargetMode="External"/><Relationship Id="rId4" Type="http://schemas.openxmlformats.org/officeDocument/2006/relationships/hyperlink" Target="https://hackaday.io/recycledcircuits" TargetMode="External"/><Relationship Id="rId11" Type="http://schemas.openxmlformats.org/officeDocument/2006/relationships/hyperlink" Target="https://instructables.com/member/recycledsculptures" TargetMode="External"/><Relationship Id="rId10" Type="http://schemas.openxmlformats.org/officeDocument/2006/relationships/hyperlink" Target="https://hackaday.io/recycledplanets" TargetMode="External"/><Relationship Id="rId12" Type="http://schemas.openxmlformats.org/officeDocument/2006/relationships/hyperlink" Target="https://hackaday.io/recycledsculptures" TargetMode="External"/><Relationship Id="rId9" Type="http://schemas.openxmlformats.org/officeDocument/2006/relationships/hyperlink" Target="https://instructables.com/member/recycledplanets" TargetMode="External"/><Relationship Id="rId5" Type="http://schemas.openxmlformats.org/officeDocument/2006/relationships/hyperlink" Target="https://instructables.com/member/recycledcomponents" TargetMode="External"/><Relationship Id="rId6" Type="http://schemas.openxmlformats.org/officeDocument/2006/relationships/hyperlink" Target="https://hackaday.io/recycledcomponents" TargetMode="External"/><Relationship Id="rId7" Type="http://schemas.openxmlformats.org/officeDocument/2006/relationships/hyperlink" Target="https://instructables.com/member/usedcomponents" TargetMode="External"/><Relationship Id="rId8" Type="http://schemas.openxmlformats.org/officeDocument/2006/relationships/hyperlink" Target="https://hackaday.io/usedcomponents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www.instructables.com/member/diyelectronics" TargetMode="External"/><Relationship Id="rId4" Type="http://schemas.openxmlformats.org/officeDocument/2006/relationships/hyperlink" Target="https://hackaday.io/diyelectronics" TargetMode="External"/><Relationship Id="rId11" Type="http://schemas.openxmlformats.org/officeDocument/2006/relationships/hyperlink" Target="https://www.instructables.com/member/basicmechanics" TargetMode="External"/><Relationship Id="rId10" Type="http://schemas.openxmlformats.org/officeDocument/2006/relationships/hyperlink" Target="https://hackaday.io/supercircuits" TargetMode="External"/><Relationship Id="rId12" Type="http://schemas.openxmlformats.org/officeDocument/2006/relationships/hyperlink" Target="https://hackaday.io/basicmechanics" TargetMode="External"/><Relationship Id="rId9" Type="http://schemas.openxmlformats.org/officeDocument/2006/relationships/hyperlink" Target="https://instructables.com/member/supercircuits" TargetMode="External"/><Relationship Id="rId5" Type="http://schemas.openxmlformats.org/officeDocument/2006/relationships/hyperlink" Target="https://www.instructables.com/member/simplecircuits" TargetMode="External"/><Relationship Id="rId6" Type="http://schemas.openxmlformats.org/officeDocument/2006/relationships/hyperlink" Target="https://hackaday.io/simplecircuits" TargetMode="External"/><Relationship Id="rId7" Type="http://schemas.openxmlformats.org/officeDocument/2006/relationships/hyperlink" Target="https://www.instructables.com/member/cheapcircuits" TargetMode="External"/><Relationship Id="rId8" Type="http://schemas.openxmlformats.org/officeDocument/2006/relationships/hyperlink" Target="https://hackaday.io/cheapcircuits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www.instructables.com/member/webaerospace" TargetMode="External"/><Relationship Id="rId4" Type="http://schemas.openxmlformats.org/officeDocument/2006/relationships/hyperlink" Target="https://hackaday.io/webaerospace" TargetMode="External"/><Relationship Id="rId11" Type="http://schemas.openxmlformats.org/officeDocument/2006/relationships/hyperlink" Target="https://instructables.com/member/lowcostcircuits" TargetMode="External"/><Relationship Id="rId10" Type="http://schemas.openxmlformats.org/officeDocument/2006/relationships/hyperlink" Target="https://hackaday.io/cheapcomponents" TargetMode="External"/><Relationship Id="rId12" Type="http://schemas.openxmlformats.org/officeDocument/2006/relationships/hyperlink" Target="https://hackaday.io/lowcostcircuits" TargetMode="External"/><Relationship Id="rId9" Type="http://schemas.openxmlformats.org/officeDocument/2006/relationships/hyperlink" Target="https://instructables.com/member/cheapcomponents" TargetMode="External"/><Relationship Id="rId5" Type="http://schemas.openxmlformats.org/officeDocument/2006/relationships/hyperlink" Target="https://instructables.com/member/webphotos" TargetMode="External"/><Relationship Id="rId6" Type="http://schemas.openxmlformats.org/officeDocument/2006/relationships/hyperlink" Target="https://hackaday.io/webphotos" TargetMode="External"/><Relationship Id="rId7" Type="http://schemas.openxmlformats.org/officeDocument/2006/relationships/hyperlink" Target="https://instructables.com/member/simplecomponents" TargetMode="External"/><Relationship Id="rId8" Type="http://schemas.openxmlformats.org/officeDocument/2006/relationships/hyperlink" Target="https://hackaday.io/simplecomponents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www.youtube.com/watch?v=zbgUNO08LJM" TargetMode="External"/><Relationship Id="rId4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www.youtube.com/watch?v=NBlXjWuQTyU" TargetMode="External"/><Relationship Id="rId4" Type="http://schemas.openxmlformats.org/officeDocument/2006/relationships/image" Target="../media/image10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/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Sustainable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Amplifiers and Filters</a:t>
            </a:r>
            <a:endParaRPr/>
          </a:p>
        </p:txBody>
      </p:sp>
      <p:sp>
        <p:nvSpPr>
          <p:cNvPr id="59" name="Google Shape;59;p13"/>
          <p:cNvSpPr txBox="1"/>
          <p:nvPr>
            <p:ph idx="1" type="subTitle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6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C0791B"/>
              </a:buClr>
              <a:buSzPct val="52380"/>
              <a:buFont typeface="Arial"/>
              <a:buNone/>
            </a:pPr>
            <a:r>
              <a:rPr b="1" lang="en" sz="2100">
                <a:solidFill>
                  <a:srgbClr val="FD5B58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Jim Honeyman</a:t>
            </a:r>
            <a:endParaRPr b="1" sz="2100">
              <a:solidFill>
                <a:srgbClr val="FD5B58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C0791B"/>
              </a:buClr>
              <a:buSzPct val="52380"/>
              <a:buFont typeface="Arial"/>
              <a:buNone/>
            </a:pPr>
            <a:r>
              <a:rPr b="1" lang="en" sz="2100" u="sng">
                <a:solidFill>
                  <a:srgbClr val="DB4437"/>
                </a:solidFill>
                <a:latin typeface="Source Code Pro"/>
                <a:ea typeface="Source Code Pro"/>
                <a:cs typeface="Source Code Pro"/>
                <a:sym typeface="Source Code Pr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jim@4volts.com</a:t>
            </a:r>
            <a:endParaRPr b="1" sz="2100">
              <a:solidFill>
                <a:srgbClr val="FD5B58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C0791B"/>
              </a:buClr>
              <a:buSzPct val="52380"/>
              <a:buFont typeface="Arial"/>
              <a:buNone/>
            </a:pPr>
            <a:r>
              <a:rPr b="1" lang="en" sz="2100">
                <a:solidFill>
                  <a:srgbClr val="FD5B58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Dr Mark Glickman</a:t>
            </a:r>
            <a:endParaRPr b="1" sz="2100">
              <a:solidFill>
                <a:srgbClr val="FD5B58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C0791B"/>
              </a:buClr>
              <a:buSzPct val="52380"/>
              <a:buFont typeface="Arial"/>
              <a:buNone/>
            </a:pPr>
            <a:r>
              <a:rPr b="1" lang="en" sz="2100" u="sng">
                <a:solidFill>
                  <a:srgbClr val="DB4437"/>
                </a:solidFill>
                <a:latin typeface="Source Code Pro"/>
                <a:ea typeface="Source Code Pro"/>
                <a:cs typeface="Source Code Pro"/>
                <a:sym typeface="Source Code Pr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drmarkglickman@yahoo.com</a:t>
            </a:r>
            <a:endParaRPr/>
          </a:p>
        </p:txBody>
      </p:sp>
      <p:sp>
        <p:nvSpPr>
          <p:cNvPr id="60" name="Google Shape;60;p1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2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36666"/>
              <a:buFont typeface="Arial"/>
              <a:buNone/>
            </a:pPr>
            <a:r>
              <a:rPr lang="en"/>
              <a:t>Transistor </a:t>
            </a:r>
            <a:r>
              <a:rPr lang="en"/>
              <a:t>DC Amplifier Video</a:t>
            </a:r>
            <a:endParaRPr/>
          </a:p>
        </p:txBody>
      </p:sp>
      <p:sp>
        <p:nvSpPr>
          <p:cNvPr id="131" name="Google Shape;131;p22"/>
          <p:cNvSpPr txBox="1"/>
          <p:nvPr>
            <p:ph idx="1" type="body"/>
          </p:nvPr>
        </p:nvSpPr>
        <p:spPr>
          <a:xfrm>
            <a:off x="311700" y="1152475"/>
            <a:ext cx="8520600" cy="54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Video:</a:t>
            </a:r>
            <a:endParaRPr/>
          </a:p>
        </p:txBody>
      </p:sp>
      <p:sp>
        <p:nvSpPr>
          <p:cNvPr id="132" name="Google Shape;132;p2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3" name="Google Shape;133;p22" title="Ultrasonic LED - Proximity Sensor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77113" y="1343300"/>
            <a:ext cx="4189766" cy="3142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3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/>
          </a:p>
        </p:txBody>
      </p:sp>
      <p:sp>
        <p:nvSpPr>
          <p:cNvPr id="139" name="Google Shape;139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ts val="1800"/>
              <a:buFont typeface="Arial"/>
              <a:buAutoNum type="arabicPeriod"/>
            </a:pPr>
            <a:r>
              <a:rPr b="1" lang="en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https://instructables.com/member/recycledcircuits</a:t>
            </a:r>
            <a:endParaRPr b="1">
              <a:solidFill>
                <a:srgbClr val="01579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ts val="1800"/>
              <a:buFont typeface="Arial"/>
              <a:buAutoNum type="arabicPeriod"/>
            </a:pPr>
            <a:r>
              <a:rPr b="1" lang="en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https://hackaday.io/recycledcircuits</a:t>
            </a:r>
            <a:endParaRPr b="1">
              <a:solidFill>
                <a:srgbClr val="01579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ts val="1800"/>
              <a:buFont typeface="Arial"/>
              <a:buAutoNum type="arabicPeriod"/>
            </a:pPr>
            <a:r>
              <a:rPr b="1" lang="en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https://instructables.com/member/recycledcomponents</a:t>
            </a:r>
            <a:endParaRPr b="1">
              <a:solidFill>
                <a:srgbClr val="01579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ts val="1800"/>
              <a:buFont typeface="Arial"/>
              <a:buAutoNum type="arabicPeriod"/>
            </a:pPr>
            <a:r>
              <a:rPr b="1" lang="en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https://hackaday.io/recycledcomponents</a:t>
            </a:r>
            <a:endParaRPr b="1">
              <a:solidFill>
                <a:srgbClr val="01579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ts val="1800"/>
              <a:buFont typeface="Arial"/>
              <a:buAutoNum type="arabicPeriod"/>
            </a:pPr>
            <a:r>
              <a:rPr b="1" lang="en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https://instructables.com/member/usedcomponents</a:t>
            </a:r>
            <a:endParaRPr b="1">
              <a:solidFill>
                <a:srgbClr val="01579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ts val="1800"/>
              <a:buFont typeface="Arial"/>
              <a:buAutoNum type="arabicPeriod"/>
            </a:pPr>
            <a:r>
              <a:rPr b="1" lang="en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https://hackaday.io/usedcomponents</a:t>
            </a:r>
            <a:endParaRPr b="1">
              <a:solidFill>
                <a:srgbClr val="01579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ts val="1800"/>
              <a:buFont typeface="Arial"/>
              <a:buAutoNum type="arabicPeriod"/>
            </a:pPr>
            <a:r>
              <a:rPr b="1" lang="en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https://instructables.com/member/recycledplanets</a:t>
            </a:r>
            <a:endParaRPr b="1">
              <a:solidFill>
                <a:srgbClr val="01579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ts val="1800"/>
              <a:buFont typeface="Arial"/>
              <a:buAutoNum type="arabicPeriod"/>
            </a:pPr>
            <a:r>
              <a:rPr b="1" lang="en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https://hackaday.io/recycledplanets</a:t>
            </a:r>
            <a:endParaRPr>
              <a:solidFill>
                <a:srgbClr val="01579B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ts val="1800"/>
              <a:buFont typeface="Arial"/>
              <a:buAutoNum type="arabicPeriod"/>
            </a:pPr>
            <a:r>
              <a:rPr b="1" lang="en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https://instructables.com/member/recycledsculptures</a:t>
            </a:r>
            <a:endParaRPr b="1">
              <a:solidFill>
                <a:srgbClr val="01579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ts val="1800"/>
              <a:buFont typeface="Arial"/>
              <a:buAutoNum type="arabicPeriod"/>
            </a:pPr>
            <a:r>
              <a:rPr b="1" lang="en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https://hackaday.io/recycledsculptures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2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/>
          </a:p>
        </p:txBody>
      </p:sp>
      <p:sp>
        <p:nvSpPr>
          <p:cNvPr id="146" name="Google Shape;146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ts val="1800"/>
              <a:buFont typeface="Arial"/>
              <a:buAutoNum type="arabicPeriod"/>
            </a:pPr>
            <a:r>
              <a:rPr b="1" lang="en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https://instructables.com/member/diyelectronics</a:t>
            </a:r>
            <a:endParaRPr b="1">
              <a:solidFill>
                <a:srgbClr val="01579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ts val="1800"/>
              <a:buFont typeface="Arial"/>
              <a:buAutoNum type="arabicPeriod"/>
            </a:pPr>
            <a:r>
              <a:rPr b="1" lang="en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https://hackaday.io/diyelectronics</a:t>
            </a:r>
            <a:endParaRPr b="1">
              <a:solidFill>
                <a:srgbClr val="01579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ts val="1800"/>
              <a:buFont typeface="Arial"/>
              <a:buAutoNum type="arabicPeriod"/>
            </a:pPr>
            <a:r>
              <a:rPr b="1" lang="en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https://instructables.com/member/simplecircuits</a:t>
            </a:r>
            <a:endParaRPr b="1">
              <a:solidFill>
                <a:srgbClr val="01579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ts val="1800"/>
              <a:buFont typeface="Arial"/>
              <a:buAutoNum type="arabicPeriod"/>
            </a:pPr>
            <a:r>
              <a:rPr b="1" lang="en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https://hackaday.io/simplecircuits</a:t>
            </a:r>
            <a:endParaRPr b="1">
              <a:solidFill>
                <a:srgbClr val="01579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ts val="1800"/>
              <a:buFont typeface="Arial"/>
              <a:buAutoNum type="arabicPeriod"/>
            </a:pPr>
            <a:r>
              <a:rPr b="1" lang="en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https://instructables.com/member/cheapcircuits</a:t>
            </a:r>
            <a:endParaRPr b="1">
              <a:solidFill>
                <a:srgbClr val="01579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ts val="1800"/>
              <a:buFont typeface="Arial"/>
              <a:buAutoNum type="arabicPeriod"/>
            </a:pPr>
            <a:r>
              <a:rPr b="1" lang="en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https://hackaday.io/cheapcircuits</a:t>
            </a:r>
            <a:endParaRPr b="1">
              <a:solidFill>
                <a:srgbClr val="01579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ts val="1800"/>
              <a:buFont typeface="Arial"/>
              <a:buAutoNum type="arabicPeriod"/>
            </a:pPr>
            <a:r>
              <a:rPr b="1" lang="en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https://instructables.com/member/supercircuits</a:t>
            </a:r>
            <a:endParaRPr b="1">
              <a:solidFill>
                <a:srgbClr val="01579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ts val="1800"/>
              <a:buFont typeface="Arial"/>
              <a:buAutoNum type="arabicPeriod"/>
            </a:pPr>
            <a:r>
              <a:rPr b="1" lang="en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https://hackaday.io/supercircuits</a:t>
            </a:r>
            <a:endParaRPr b="1">
              <a:solidFill>
                <a:srgbClr val="01579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ts val="1800"/>
              <a:buFont typeface="Arial"/>
              <a:buAutoNum type="arabicPeriod"/>
            </a:pPr>
            <a:r>
              <a:rPr b="1" lang="en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https://instructables.com/member/basicmechanics</a:t>
            </a:r>
            <a:endParaRPr b="1">
              <a:solidFill>
                <a:srgbClr val="01579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ts val="1800"/>
              <a:buFont typeface="Arial"/>
              <a:buAutoNum type="arabicPeriod"/>
            </a:pPr>
            <a:r>
              <a:rPr b="1" lang="en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https://hackaday.io/basicmechanics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2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/>
          </a:p>
        </p:txBody>
      </p:sp>
      <p:sp>
        <p:nvSpPr>
          <p:cNvPr id="153" name="Google Shape;153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ts val="1800"/>
              <a:buFont typeface="Arial"/>
              <a:buAutoNum type="arabicPeriod"/>
            </a:pPr>
            <a:r>
              <a:rPr b="1" lang="en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https://instructables.com/member/webaerospace</a:t>
            </a:r>
            <a:endParaRPr b="1">
              <a:solidFill>
                <a:srgbClr val="01579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ts val="1800"/>
              <a:buFont typeface="Arial"/>
              <a:buAutoNum type="arabicPeriod"/>
            </a:pPr>
            <a:r>
              <a:rPr b="1" lang="en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https://hackaday.io/webaerospace</a:t>
            </a:r>
            <a:endParaRPr b="1">
              <a:solidFill>
                <a:srgbClr val="01579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ts val="1800"/>
              <a:buFont typeface="Arial"/>
              <a:buAutoNum type="arabicPeriod"/>
            </a:pPr>
            <a:r>
              <a:rPr b="1" lang="en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https://instructables.com/member/webphotos</a:t>
            </a:r>
            <a:endParaRPr b="1">
              <a:solidFill>
                <a:srgbClr val="01579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ts val="1800"/>
              <a:buFont typeface="Arial"/>
              <a:buAutoNum type="arabicPeriod"/>
            </a:pPr>
            <a:r>
              <a:rPr b="1" lang="en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https://hackaday.io/webphotos</a:t>
            </a:r>
            <a:endParaRPr b="1">
              <a:solidFill>
                <a:srgbClr val="01579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ts val="1800"/>
              <a:buFont typeface="Arial"/>
              <a:buAutoNum type="arabicPeriod"/>
            </a:pPr>
            <a:r>
              <a:rPr b="1" lang="en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https://instructables.com/member/simplecomponents</a:t>
            </a:r>
            <a:endParaRPr b="1">
              <a:solidFill>
                <a:srgbClr val="01579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ts val="1800"/>
              <a:buFont typeface="Arial"/>
              <a:buAutoNum type="arabicPeriod"/>
            </a:pPr>
            <a:r>
              <a:rPr b="1" lang="en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https://hackaday.io/simplecomponents</a:t>
            </a:r>
            <a:endParaRPr b="1">
              <a:solidFill>
                <a:srgbClr val="01579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ts val="1800"/>
              <a:buFont typeface="Arial"/>
              <a:buAutoNum type="arabicPeriod"/>
            </a:pPr>
            <a:r>
              <a:rPr b="1" lang="en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https://instructables.com/member/cheapcomponents</a:t>
            </a:r>
            <a:endParaRPr b="1">
              <a:solidFill>
                <a:srgbClr val="01579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ts val="1800"/>
              <a:buFont typeface="Arial"/>
              <a:buAutoNum type="arabicPeriod"/>
            </a:pPr>
            <a:r>
              <a:rPr b="1" lang="en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https://hackaday.io/cheapcomponents</a:t>
            </a:r>
            <a:endParaRPr b="1">
              <a:solidFill>
                <a:srgbClr val="01579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ts val="1800"/>
              <a:buFont typeface="Arial"/>
              <a:buAutoNum type="arabicPeriod"/>
            </a:pPr>
            <a:r>
              <a:rPr b="1" lang="en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https://instructables.com/member/lowcostcircuits</a:t>
            </a:r>
            <a:endParaRPr b="1">
              <a:solidFill>
                <a:srgbClr val="01579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ts val="1800"/>
              <a:buFont typeface="Arial"/>
              <a:buAutoNum type="arabicPeriod"/>
            </a:pPr>
            <a:r>
              <a:rPr b="1" lang="en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https://hackaday.io/lowcostcircuits</a:t>
            </a:r>
            <a:endParaRPr/>
          </a:p>
        </p:txBody>
      </p:sp>
      <p:sp>
        <p:nvSpPr>
          <p:cNvPr id="154" name="Google Shape;154;p2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Simple Filter</a:t>
            </a:r>
            <a:endParaRPr/>
          </a:p>
        </p:txBody>
      </p:sp>
      <p:sp>
        <p:nvSpPr>
          <p:cNvPr id="66" name="Google Shape;66;p14"/>
          <p:cNvSpPr txBox="1"/>
          <p:nvPr>
            <p:ph idx="1" type="body"/>
          </p:nvPr>
        </p:nvSpPr>
        <p:spPr>
          <a:xfrm>
            <a:off x="311700" y="1152475"/>
            <a:ext cx="8520600" cy="51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Circuits design:</a:t>
            </a:r>
            <a:endParaRPr/>
          </a:p>
        </p:txBody>
      </p:sp>
      <p:sp>
        <p:nvSpPr>
          <p:cNvPr id="67" name="Google Shape;67;p1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8" name="Google Shape;6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4125" y="1662475"/>
            <a:ext cx="7075748" cy="3176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36666"/>
              <a:buFont typeface="Arial"/>
              <a:buNone/>
            </a:pPr>
            <a:r>
              <a:rPr lang="en"/>
              <a:t>Simple Filter Photo</a:t>
            </a:r>
            <a:endParaRPr/>
          </a:p>
        </p:txBody>
      </p:sp>
      <p:sp>
        <p:nvSpPr>
          <p:cNvPr id="74" name="Google Shape;74;p15"/>
          <p:cNvSpPr txBox="1"/>
          <p:nvPr>
            <p:ph idx="1" type="body"/>
          </p:nvPr>
        </p:nvSpPr>
        <p:spPr>
          <a:xfrm>
            <a:off x="311700" y="1152475"/>
            <a:ext cx="8520600" cy="46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Circuit photo:</a:t>
            </a:r>
            <a:endParaRPr/>
          </a:p>
        </p:txBody>
      </p:sp>
      <p:sp>
        <p:nvSpPr>
          <p:cNvPr id="75" name="Google Shape;75;p1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6" name="Google Shape;7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24513" y="1522750"/>
            <a:ext cx="4294967" cy="3221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Simple Filter Video</a:t>
            </a:r>
            <a:endParaRPr/>
          </a:p>
        </p:txBody>
      </p:sp>
      <p:sp>
        <p:nvSpPr>
          <p:cNvPr id="82" name="Google Shape;82;p16"/>
          <p:cNvSpPr txBox="1"/>
          <p:nvPr>
            <p:ph idx="1" type="body"/>
          </p:nvPr>
        </p:nvSpPr>
        <p:spPr>
          <a:xfrm>
            <a:off x="311700" y="1152475"/>
            <a:ext cx="2002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Circuit video:</a:t>
            </a:r>
            <a:endParaRPr/>
          </a:p>
        </p:txBody>
      </p:sp>
      <p:sp>
        <p:nvSpPr>
          <p:cNvPr id="83" name="Google Shape;83;p1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4" name="Google Shape;84;p16" title="Recycled Audio Filter - Low Pass Filtering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66600" y="1220825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Recycled Audio Transformer System</a:t>
            </a:r>
            <a:endParaRPr/>
          </a:p>
        </p:txBody>
      </p:sp>
      <p:sp>
        <p:nvSpPr>
          <p:cNvPr id="90" name="Google Shape;90;p17"/>
          <p:cNvSpPr txBox="1"/>
          <p:nvPr>
            <p:ph idx="1" type="body"/>
          </p:nvPr>
        </p:nvSpPr>
        <p:spPr>
          <a:xfrm>
            <a:off x="311700" y="1152475"/>
            <a:ext cx="8520600" cy="47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Circuit design:</a:t>
            </a:r>
            <a:endParaRPr/>
          </a:p>
        </p:txBody>
      </p:sp>
      <p:sp>
        <p:nvSpPr>
          <p:cNvPr id="91" name="Google Shape;91;p1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2" name="Google Shape;9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68425" y="1627375"/>
            <a:ext cx="3607155" cy="3211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Recycled Audio Transformer System Photos</a:t>
            </a:r>
            <a:endParaRPr/>
          </a:p>
        </p:txBody>
      </p:sp>
      <p:sp>
        <p:nvSpPr>
          <p:cNvPr id="98" name="Google Shape;98;p18"/>
          <p:cNvSpPr txBox="1"/>
          <p:nvPr>
            <p:ph idx="1" type="body"/>
          </p:nvPr>
        </p:nvSpPr>
        <p:spPr>
          <a:xfrm>
            <a:off x="311700" y="1152475"/>
            <a:ext cx="1693500" cy="4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Photos:</a:t>
            </a:r>
            <a:endParaRPr/>
          </a:p>
        </p:txBody>
      </p:sp>
      <p:sp>
        <p:nvSpPr>
          <p:cNvPr id="99" name="Google Shape;99;p1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0" name="Google Shape;10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40188" y="1266300"/>
            <a:ext cx="2789624" cy="3499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32525" y="1415150"/>
            <a:ext cx="2339465" cy="3201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Recycled Audio Transformer System Video</a:t>
            </a:r>
            <a:endParaRPr/>
          </a:p>
        </p:txBody>
      </p:sp>
      <p:sp>
        <p:nvSpPr>
          <p:cNvPr id="107" name="Google Shape;107;p19"/>
          <p:cNvSpPr txBox="1"/>
          <p:nvPr>
            <p:ph idx="1" type="body"/>
          </p:nvPr>
        </p:nvSpPr>
        <p:spPr>
          <a:xfrm>
            <a:off x="311700" y="1152475"/>
            <a:ext cx="1402800" cy="51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Video:</a:t>
            </a:r>
            <a:endParaRPr/>
          </a:p>
        </p:txBody>
      </p:sp>
      <p:sp>
        <p:nvSpPr>
          <p:cNvPr id="108" name="Google Shape;108;p1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9" name="Google Shape;109;p19" title="Recycled Audio Transformer System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56913" y="1666075"/>
            <a:ext cx="4230167" cy="317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0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Transistor </a:t>
            </a:r>
            <a:r>
              <a:rPr lang="en"/>
              <a:t>DC Amplifier</a:t>
            </a:r>
            <a:endParaRPr/>
          </a:p>
        </p:txBody>
      </p:sp>
      <p:sp>
        <p:nvSpPr>
          <p:cNvPr id="115" name="Google Shape;115;p20"/>
          <p:cNvSpPr txBox="1"/>
          <p:nvPr>
            <p:ph idx="1" type="body"/>
          </p:nvPr>
        </p:nvSpPr>
        <p:spPr>
          <a:xfrm>
            <a:off x="311700" y="1152475"/>
            <a:ext cx="8520600" cy="49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DC Amplifiers are not very effective:</a:t>
            </a:r>
            <a:endParaRPr/>
          </a:p>
        </p:txBody>
      </p:sp>
      <p:sp>
        <p:nvSpPr>
          <p:cNvPr id="116" name="Google Shape;116;p2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7" name="Google Shape;11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74788" y="1651375"/>
            <a:ext cx="3794436" cy="3187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36666"/>
              <a:buFont typeface="Arial"/>
              <a:buNone/>
            </a:pPr>
            <a:r>
              <a:rPr lang="en"/>
              <a:t>Transistor DC Amplifier Photo</a:t>
            </a:r>
            <a:endParaRPr/>
          </a:p>
        </p:txBody>
      </p:sp>
      <p:sp>
        <p:nvSpPr>
          <p:cNvPr id="123" name="Google Shape;123;p21"/>
          <p:cNvSpPr txBox="1"/>
          <p:nvPr>
            <p:ph idx="1" type="body"/>
          </p:nvPr>
        </p:nvSpPr>
        <p:spPr>
          <a:xfrm>
            <a:off x="311700" y="1152475"/>
            <a:ext cx="8520600" cy="48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Circuit photo:</a:t>
            </a:r>
            <a:endParaRPr/>
          </a:p>
        </p:txBody>
      </p:sp>
      <p:sp>
        <p:nvSpPr>
          <p:cNvPr id="124" name="Google Shape;124;p2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5" name="Google Shape;12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9688" y="1639975"/>
            <a:ext cx="3844623" cy="3198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