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Proxima Nova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  <p:embeddedFont>
      <p:font typeface="Source Code Pro"/>
      <p:regular r:id="rId27"/>
      <p:bold r:id="rId28"/>
      <p:italic r:id="rId29"/>
      <p:boldItalic r:id="rId30"/>
    </p:embeddedFont>
    <p:embeddedFont>
      <p:font typeface="Alfa Slab One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.fntdata"/><Relationship Id="rId22" Type="http://schemas.openxmlformats.org/officeDocument/2006/relationships/font" Target="fonts/ProximaNova-boldItalic.fntdata"/><Relationship Id="rId21" Type="http://schemas.openxmlformats.org/officeDocument/2006/relationships/font" Target="fonts/ProximaNova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28" Type="http://schemas.openxmlformats.org/officeDocument/2006/relationships/font" Target="fonts/SourceCodePro-bold.fntdata"/><Relationship Id="rId27" Type="http://schemas.openxmlformats.org/officeDocument/2006/relationships/font" Target="fonts/SourceCodePr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ourceCodePr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lfaSlabOne-regular.fntdata"/><Relationship Id="rId30" Type="http://schemas.openxmlformats.org/officeDocument/2006/relationships/font" Target="fonts/SourceCodePr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roximaNova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33faf5cece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33faf5cece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33faf5cf2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33faf5cf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3faf5cf2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33faf5cf2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f46ad217c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f46ad217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f450fe8e3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f450fe8e3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f450fe8e3f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f450fe8e3f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450fe8e3f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f450fe8e3f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f450fe8e3f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f450fe8e3f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3a07dbb4f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3a07dbb4f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a0868407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3a0868407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3a0868407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3a086840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3a0868405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3a086840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jim@4volts.com" TargetMode="External"/><Relationship Id="rId4" Type="http://schemas.openxmlformats.org/officeDocument/2006/relationships/hyperlink" Target="mailto:drmarkglickman@yahoo.com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instructables.com/member/recycledcircuits" TargetMode="External"/><Relationship Id="rId4" Type="http://schemas.openxmlformats.org/officeDocument/2006/relationships/hyperlink" Target="https://hackaday.io/recycledcircuits" TargetMode="External"/><Relationship Id="rId11" Type="http://schemas.openxmlformats.org/officeDocument/2006/relationships/hyperlink" Target="https://instructables.com/member/recycledsculptures" TargetMode="External"/><Relationship Id="rId10" Type="http://schemas.openxmlformats.org/officeDocument/2006/relationships/hyperlink" Target="https://hackaday.io/recycledplanets" TargetMode="External"/><Relationship Id="rId12" Type="http://schemas.openxmlformats.org/officeDocument/2006/relationships/hyperlink" Target="https://hackaday.io/recycledsculptures" TargetMode="External"/><Relationship Id="rId9" Type="http://schemas.openxmlformats.org/officeDocument/2006/relationships/hyperlink" Target="https://instructables.com/member/recycledplanets" TargetMode="External"/><Relationship Id="rId5" Type="http://schemas.openxmlformats.org/officeDocument/2006/relationships/hyperlink" Target="https://instructables.com/member/recycledcomponents" TargetMode="External"/><Relationship Id="rId6" Type="http://schemas.openxmlformats.org/officeDocument/2006/relationships/hyperlink" Target="https://hackaday.io/recycledcomponents" TargetMode="External"/><Relationship Id="rId7" Type="http://schemas.openxmlformats.org/officeDocument/2006/relationships/hyperlink" Target="https://instructables.com/member/usedcomponents" TargetMode="External"/><Relationship Id="rId8" Type="http://schemas.openxmlformats.org/officeDocument/2006/relationships/hyperlink" Target="https://hackaday.io/usedcomponents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instructables.com/member/diyelectronics" TargetMode="External"/><Relationship Id="rId4" Type="http://schemas.openxmlformats.org/officeDocument/2006/relationships/hyperlink" Target="https://hackaday.io/diyelectronics" TargetMode="External"/><Relationship Id="rId11" Type="http://schemas.openxmlformats.org/officeDocument/2006/relationships/hyperlink" Target="https://www.instructables.com/member/basicmechanics" TargetMode="External"/><Relationship Id="rId10" Type="http://schemas.openxmlformats.org/officeDocument/2006/relationships/hyperlink" Target="https://hackaday.io/supercircuits" TargetMode="External"/><Relationship Id="rId12" Type="http://schemas.openxmlformats.org/officeDocument/2006/relationships/hyperlink" Target="https://hackaday.io/basicmechanics" TargetMode="External"/><Relationship Id="rId9" Type="http://schemas.openxmlformats.org/officeDocument/2006/relationships/hyperlink" Target="https://instructables.com/member/supercircuits" TargetMode="External"/><Relationship Id="rId5" Type="http://schemas.openxmlformats.org/officeDocument/2006/relationships/hyperlink" Target="https://www.instructables.com/member/simplecircuits" TargetMode="External"/><Relationship Id="rId6" Type="http://schemas.openxmlformats.org/officeDocument/2006/relationships/hyperlink" Target="https://hackaday.io/simplecircuits" TargetMode="External"/><Relationship Id="rId7" Type="http://schemas.openxmlformats.org/officeDocument/2006/relationships/hyperlink" Target="https://www.instructables.com/member/cheapcircuits" TargetMode="External"/><Relationship Id="rId8" Type="http://schemas.openxmlformats.org/officeDocument/2006/relationships/hyperlink" Target="https://hackaday.io/cheapcircuits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instructables.com/member/webaerospace" TargetMode="External"/><Relationship Id="rId4" Type="http://schemas.openxmlformats.org/officeDocument/2006/relationships/hyperlink" Target="https://hackaday.io/webaerospace" TargetMode="External"/><Relationship Id="rId11" Type="http://schemas.openxmlformats.org/officeDocument/2006/relationships/hyperlink" Target="https://instructables.com/member/lowcostcircuits" TargetMode="External"/><Relationship Id="rId10" Type="http://schemas.openxmlformats.org/officeDocument/2006/relationships/hyperlink" Target="https://hackaday.io/cheapcomponents" TargetMode="External"/><Relationship Id="rId12" Type="http://schemas.openxmlformats.org/officeDocument/2006/relationships/hyperlink" Target="https://hackaday.io/lowcostcircuits" TargetMode="External"/><Relationship Id="rId9" Type="http://schemas.openxmlformats.org/officeDocument/2006/relationships/hyperlink" Target="https://instructables.com/member/cheapcomponents" TargetMode="External"/><Relationship Id="rId5" Type="http://schemas.openxmlformats.org/officeDocument/2006/relationships/hyperlink" Target="https://instructables.com/member/webphotos" TargetMode="External"/><Relationship Id="rId6" Type="http://schemas.openxmlformats.org/officeDocument/2006/relationships/hyperlink" Target="https://hackaday.io/webphotos" TargetMode="External"/><Relationship Id="rId7" Type="http://schemas.openxmlformats.org/officeDocument/2006/relationships/hyperlink" Target="https://instructables.com/member/simplecomponents" TargetMode="External"/><Relationship Id="rId8" Type="http://schemas.openxmlformats.org/officeDocument/2006/relationships/hyperlink" Target="https://hackaday.io/simplecomponent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jR7SX5bWVBk" TargetMode="External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983600"/>
            <a:ext cx="8520600" cy="18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Jim Honeyman</a:t>
            </a:r>
            <a:endParaRPr b="1" sz="25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rgbClr val="DB4437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jim@4volts.com</a:t>
            </a:r>
            <a:endParaRPr b="1" sz="25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Dr Mark Glickman</a:t>
            </a:r>
            <a:endParaRPr b="1" sz="25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rgbClr val="DB4437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drmarkglickman@yahoo.com</a:t>
            </a:r>
            <a:endParaRPr b="1" sz="2500">
              <a:solidFill>
                <a:schemeClr val="accent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729450" y="578150"/>
            <a:ext cx="7688100" cy="179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FF5722"/>
                </a:solidFill>
                <a:latin typeface="Alfa Slab One"/>
                <a:ea typeface="Alfa Slab One"/>
                <a:cs typeface="Alfa Slab One"/>
                <a:sym typeface="Alfa Slab One"/>
              </a:rPr>
              <a:t>Sustainable Digital ICs 1</a:t>
            </a:r>
            <a:endParaRPr sz="5400">
              <a:solidFill>
                <a:srgbClr val="FF5722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TTL Counters</a:t>
            </a:r>
            <a:endParaRPr/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1303800" y="1990050"/>
            <a:ext cx="3268200" cy="5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TTL 74390 Decade Counter:</a:t>
            </a:r>
            <a:endParaRPr sz="1500"/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4963" y="2460975"/>
            <a:ext cx="4308174" cy="239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https://instructables.com/member/usedcomponents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https://hackaday.io/usedcomponents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https://instructables.com/member/recycledplanets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https://hackaday.io/recycledplanets</a:t>
            </a:r>
            <a:endParaRPr sz="1800">
              <a:solidFill>
                <a:srgbClr val="01579B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https://instructables.com/member/recycledsculptures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https://hackaday.io/recycledsculptures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42" name="Google Shape;14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https://instructables.com/member/diyelectronics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https://hackaday.io/diyelectronics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https://instructables.com/member/simplecircuits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https://hackaday.io/simplecircuits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https://instructables.com/member/cheapcircuits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https://hackaday.io/cheapcircuits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https://instructables.com/member/supercircuits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https://hackaday.io/supercircuits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https://instructables.com/member/basicmechanics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https://hackaday.io/basicmechanics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https://instructables.com/member/webaerospace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https://hackaday.io/webaerospace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https://instructables.com/member/webphotos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https://hackaday.io/webphotos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https://instructables.com/member/simplecomponents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https://hackaday.io/simplecomponents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https://instructables.com/member/cheapcomponents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https://hackaday.io/cheapcomponents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https://instructables.com/member/lowcostcircuits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https://hackaday.io/lowcostcircuits</a:t>
            </a:r>
            <a:endParaRPr/>
          </a:p>
        </p:txBody>
      </p:sp>
      <p:sp>
        <p:nvSpPr>
          <p:cNvPr id="150" name="Google Shape;15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TTL IC Power Supply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1303800" y="1990050"/>
            <a:ext cx="2367300" cy="20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Transistor Transistor Logic power supply:</a:t>
            </a:r>
            <a:endParaRPr sz="1500"/>
          </a:p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0425" y="1630313"/>
            <a:ext cx="4530625" cy="2817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TTL IC Connecting Input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1303800" y="1990050"/>
            <a:ext cx="2580600" cy="7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Transistor Transistor Logic input:</a:t>
            </a:r>
            <a:endParaRPr sz="1500"/>
          </a:p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7275" y="1597875"/>
            <a:ext cx="3404281" cy="30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Button ON/OFF Switch Photo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1303800" y="1990050"/>
            <a:ext cx="2725800" cy="25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You can use D Flip-Flop and JK Flip-Flop</a:t>
            </a:r>
            <a:r>
              <a:rPr lang="en" sz="1500"/>
              <a:t>:</a:t>
            </a:r>
            <a:endParaRPr sz="1500"/>
          </a:p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100" y="1953350"/>
            <a:ext cx="3383125" cy="264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Button ON/OFF Switch Video</a:t>
            </a:r>
            <a:endParaRPr/>
          </a:p>
        </p:txBody>
      </p:sp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9" name="Google Shape;89;p17" title="Button ON OFF Switch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5025" y="1159375"/>
            <a:ext cx="6333950" cy="356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1303800" y="598575"/>
            <a:ext cx="41496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Button ON-OFF Switch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1303800" y="1990050"/>
            <a:ext cx="38592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You can connect used TTL Flip-Flop ICs with wire wrap</a:t>
            </a:r>
            <a:r>
              <a:rPr lang="en" sz="1500"/>
              <a:t>:</a:t>
            </a:r>
            <a:endParaRPr sz="1500"/>
          </a:p>
        </p:txBody>
      </p:sp>
      <p:sp>
        <p:nvSpPr>
          <p:cNvPr id="96" name="Google Shape;9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1350" y="472650"/>
            <a:ext cx="2107075" cy="4334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TTL Counters</a:t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1303800" y="1990050"/>
            <a:ext cx="7030500" cy="4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500"/>
              <a:t>TTL 7490A Decade Counter:</a:t>
            </a:r>
            <a:endParaRPr/>
          </a:p>
        </p:txBody>
      </p:sp>
      <p:sp>
        <p:nvSpPr>
          <p:cNvPr id="104" name="Google Shape;10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4538" y="2450550"/>
            <a:ext cx="4709028" cy="238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TTL Counters</a:t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1303800" y="1990050"/>
            <a:ext cx="26094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500"/>
              <a:t>TTL 74162 Decade Counter:</a:t>
            </a:r>
            <a:endParaRPr/>
          </a:p>
        </p:txBody>
      </p:sp>
      <p:sp>
        <p:nvSpPr>
          <p:cNvPr id="112" name="Google Shape;11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1875" y="1898663"/>
            <a:ext cx="4219175" cy="2724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TTL Counters</a:t>
            </a:r>
            <a:endParaRPr/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1303800" y="1990050"/>
            <a:ext cx="7030500" cy="5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500"/>
              <a:t>TTL 74293 Decade Counter:</a:t>
            </a:r>
            <a:endParaRPr/>
          </a:p>
        </p:txBody>
      </p:sp>
      <p:sp>
        <p:nvSpPr>
          <p:cNvPr id="120" name="Google Shape;12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6361" y="2490200"/>
            <a:ext cx="5105374" cy="236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